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8" r:id="rId3"/>
    <p:sldId id="300" r:id="rId4"/>
    <p:sldId id="301" r:id="rId5"/>
    <p:sldId id="285" r:id="rId6"/>
    <p:sldId id="303" r:id="rId7"/>
    <p:sldId id="287" r:id="rId8"/>
    <p:sldId id="304" r:id="rId9"/>
    <p:sldId id="305" r:id="rId10"/>
    <p:sldId id="302" r:id="rId11"/>
    <p:sldId id="306" r:id="rId12"/>
    <p:sldId id="307" r:id="rId13"/>
    <p:sldId id="286" r:id="rId14"/>
    <p:sldId id="308" r:id="rId15"/>
    <p:sldId id="295" r:id="rId16"/>
    <p:sldId id="296" r:id="rId17"/>
    <p:sldId id="28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47" autoAdjust="0"/>
    <p:restoredTop sz="94660"/>
  </p:normalViewPr>
  <p:slideViewPr>
    <p:cSldViewPr>
      <p:cViewPr>
        <p:scale>
          <a:sx n="100" d="100"/>
          <a:sy n="100" d="100"/>
        </p:scale>
        <p:origin x="-1044" y="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948F233-2578-4517-BA72-7A6CE901C52A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394579B-8F3C-49DB-86B2-BB057E5C74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E21825-A162-46A6-BA14-A88C7A0BCF8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94579B-8F3C-49DB-86B2-BB057E5C74F4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741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8BB95298-2CAB-40AA-8562-FF42630B18A1}" type="slidenum">
              <a:rPr lang="ru-RU" sz="1200">
                <a:latin typeface="+mn-lt"/>
              </a:rPr>
              <a:pPr algn="r">
                <a:defRPr/>
              </a:pPr>
              <a:t>15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741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8BB95298-2CAB-40AA-8562-FF42630B18A1}" type="slidenum">
              <a:rPr lang="ru-RU" sz="1200">
                <a:latin typeface="+mn-lt"/>
              </a:rPr>
              <a:pPr algn="r">
                <a:defRPr/>
              </a:pPr>
              <a:t>16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D29A21-D8E8-49D4-9A82-BA05BF7EA5D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F76BEA-7E02-425D-8081-5459A9286DE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3B6301FA-8297-4425-9D22-2F8C5C8830E8}" type="slidenum">
              <a:rPr lang="ru-RU" sz="1200">
                <a:latin typeface="+mn-lt"/>
              </a:rPr>
              <a:pPr algn="r">
                <a:defRPr/>
              </a:pPr>
              <a:t>5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845A963-AA1B-4854-A528-299CA44FE3E1}" type="slidenum">
              <a:rPr lang="ru-RU" sz="1200">
                <a:latin typeface="+mn-lt"/>
              </a:rPr>
              <a:pPr algn="r">
                <a:defRPr/>
              </a:pPr>
              <a:t>6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D9FE9CD-0C50-4FAD-BF34-CDBBFD2CE7D4}" type="slidenum">
              <a:rPr lang="ru-RU" sz="1200">
                <a:latin typeface="+mn-lt"/>
              </a:rPr>
              <a:pPr algn="r">
                <a:defRPr/>
              </a:pPr>
              <a:t>7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3B6301FA-8297-4425-9D22-2F8C5C8830E8}" type="slidenum">
              <a:rPr lang="ru-RU" sz="1200">
                <a:latin typeface="+mn-lt"/>
              </a:rPr>
              <a:pPr algn="r">
                <a:defRPr/>
              </a:pPr>
              <a:t>8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38020CE-C9D5-4BD4-A9E8-D2A2F242A731}" type="slidenum">
              <a:rPr lang="ru-RU" sz="1200">
                <a:latin typeface="+mn-lt"/>
              </a:rPr>
              <a:pPr algn="r">
                <a:defRPr/>
              </a:pPr>
              <a:t>9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D9FE9CD-0C50-4FAD-BF34-CDBBFD2CE7D4}" type="slidenum">
              <a:rPr lang="ru-RU" sz="1200">
                <a:latin typeface="+mn-lt"/>
              </a:rPr>
              <a:pPr algn="r">
                <a:defRPr/>
              </a:pPr>
              <a:t>12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741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38020CE-C9D5-4BD4-A9E8-D2A2F242A731}" type="slidenum">
              <a:rPr lang="ru-RU" sz="1200">
                <a:latin typeface="+mn-lt"/>
              </a:rPr>
              <a:pPr algn="r">
                <a:defRPr/>
              </a:pPr>
              <a:t>13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35666D-58B1-421F-BFA6-C059C23D9B37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E2F69A2-9208-4682-8A80-CF6CA39F867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1757A-BA83-4AA9-AB85-824F0572B339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83978-FD25-49CB-9578-03C5804A4A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04FDE-6FD5-4DAC-B58B-2EB5F44E5777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51F61-AE6F-4DAB-A7A6-E8775EE0D6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7F865-CE26-4A9A-AC0D-A13B3A6446BE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BEE53-06E3-424A-BDD2-016A5DB4033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8BD21-1C9A-4BE0-ADB4-81FAE4AD5C6E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FB90E-2AA7-4A25-B6C3-B9C8243EFAF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1B6C0C-E98A-4C1A-A17F-74844ED96593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7563C29-29C2-4328-9625-B138C57D0B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662AB-C9A2-4C5D-AA29-AC14487D4004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58391-68B7-46DD-9438-9F81FD05DF8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CB4C94-6827-429B-93BA-22898B4353C6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1DB4F7-162C-416F-A19E-B8EF50328D1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BD75B-8E76-4292-8DBA-A018C90DB8E3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0A3BC-014C-4410-BE28-78D97D52A1F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CC7B07-0FAB-40B8-BA14-DB00F9C7BFCF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19EEE4-4458-4619-8A2F-8DB774F8C98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F1DD63-0184-4EEC-8DC1-99D153E12BFD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41184E-6815-460F-8F03-C8B2BE7F57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 dirty="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E1173F-96A1-4D3E-8038-3B94509666A0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C7C6BC-348A-4B17-B231-CAB2371AE0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5B0EBF0-5A98-4EAC-B410-1DA45604C6CE}" type="datetimeFigureOut">
              <a:rPr lang="ru-RU"/>
              <a:pPr>
                <a:defRPr/>
              </a:pPr>
              <a:t>30.11.2016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6A8341EF-C19B-4F4C-9B81-A890B97FF0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4" r:id="rId3"/>
    <p:sldLayoutId id="2147483671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69" r:id="rId10"/>
    <p:sldLayoutId id="2147483668" r:id="rId11"/>
    <p:sldLayoutId id="214748366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&#1058;&#1072;&#1073;&#1083;&#1080;&#1094;&#1072;.doc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&#1058;&#1072;&#1073;&#1083;&#1080;&#1094;&#1072;%20&#1059;&#1052;&#1050;.docx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6%20&#1082;&#1083;&#1072;&#1089;&#1089;/&#1052;&#1086;&#1076;&#1091;&#1083;&#1100;%20&#1074;%20&#1050;&#1058;%20&#1087;&#1083;&#1072;&#1085;&#1080;&#1088;.docx" TargetMode="External"/><Relationship Id="rId3" Type="http://schemas.openxmlformats.org/officeDocument/2006/relationships/hyperlink" Target="5%20&#1082;&#1083;&#1072;&#1089;&#1089;/&#1044;&#1050;&#1052;.docx" TargetMode="External"/><Relationship Id="rId7" Type="http://schemas.openxmlformats.org/officeDocument/2006/relationships/hyperlink" Target="5%20&#1082;&#1083;&#1072;&#1089;&#1089;/&#1056;&#1055;%20&#1042;&#1077;&#1085;&#1090;&#1072;&#1085;&#1072;-&#1043;&#1088;&#1072;&#1092;.docx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7%20&#1082;&#1083;&#1072;&#1089;&#1089;/&#1050;&#1052;1.docx" TargetMode="External"/><Relationship Id="rId5" Type="http://schemas.openxmlformats.org/officeDocument/2006/relationships/hyperlink" Target="6%20&#1082;&#1083;&#1072;&#1089;&#1089;/&#1050;&#1052;.doc" TargetMode="External"/><Relationship Id="rId4" Type="http://schemas.openxmlformats.org/officeDocument/2006/relationships/hyperlink" Target="5%20&#1082;&#1083;&#1072;&#1089;&#1089;/&#1055;&#1088;&#1080;&#1083;&#1086;&#1078;&#1077;&#1085;&#1080;&#1077;%202.docx" TargetMode="External"/><Relationship Id="rId9" Type="http://schemas.openxmlformats.org/officeDocument/2006/relationships/hyperlink" Target="7%20&#1082;&#1083;&#1072;&#1089;&#1089;/&#1056;&#1055;%207&#1082;&#1083;..doc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0;&#1076;&#1099;&#1048;&#1089;&#1090;&#1086;&#1095;&#1085;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8367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39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9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9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9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9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9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9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9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ГБУ ДПО «Институт развития образования Пермского края»</a:t>
            </a:r>
            <a:r>
              <a:rPr lang="ru-RU" sz="39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9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9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9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9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9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9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9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5" name="Прямоугольник 5"/>
          <p:cNvSpPr>
            <a:spLocks noChangeArrowheads="1"/>
          </p:cNvSpPr>
          <p:nvPr/>
        </p:nvSpPr>
        <p:spPr bwMode="auto">
          <a:xfrm>
            <a:off x="1000125" y="692696"/>
            <a:ext cx="7786688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2800" u="sng" dirty="0">
              <a:solidFill>
                <a:srgbClr val="4B2203"/>
              </a:solidFill>
              <a:latin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</a:rPr>
              <a:t> «</a:t>
            </a:r>
            <a:r>
              <a:rPr lang="ru-RU" sz="2800" b="1" dirty="0" smtClean="0"/>
              <a:t>Формирование у учащихся основной школы умений искать, анализировать,  сопоставлять и оценивать содержащуюся в письменных исторических источниках информацию о событиях и явлениях прошлого»</a:t>
            </a:r>
            <a:endParaRPr lang="ru-RU" sz="2800" dirty="0" smtClean="0"/>
          </a:p>
          <a:p>
            <a:pPr algn="ctr"/>
            <a:endParaRPr lang="ru-RU" sz="2800" b="1" dirty="0">
              <a:solidFill>
                <a:srgbClr val="4B2203"/>
              </a:solidFill>
            </a:endParaRPr>
          </a:p>
          <a:p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                     </a:t>
            </a:r>
            <a:r>
              <a:rPr lang="ru-RU" sz="2000" u="sng" dirty="0" err="1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Бунакова</a:t>
            </a:r>
            <a:r>
              <a:rPr lang="ru-RU" sz="2000" u="sng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Наталья Николаевна,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учитель истории</a:t>
            </a:r>
          </a:p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                      и обществознания, г.Краснокамск</a:t>
            </a:r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                     </a:t>
            </a:r>
            <a:r>
              <a:rPr lang="ru-RU" sz="2000" u="sng" dirty="0" err="1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Курлищук</a:t>
            </a:r>
            <a:r>
              <a:rPr lang="ru-RU" sz="2000" u="sng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2000" u="sng" dirty="0" err="1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Ханифа</a:t>
            </a:r>
            <a:r>
              <a:rPr lang="ru-RU" sz="2000" u="sng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2000" u="sng" dirty="0" err="1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Минахатовна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,  учитель истории</a:t>
            </a:r>
          </a:p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                     и обществознания МБОУ «</a:t>
            </a:r>
            <a:r>
              <a:rPr lang="ru-RU" sz="2000" dirty="0" err="1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Бардымская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гимназия»</a:t>
            </a:r>
          </a:p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                     </a:t>
            </a:r>
            <a:r>
              <a:rPr lang="ru-RU" sz="2000" u="sng" dirty="0" err="1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Ахматнуров</a:t>
            </a:r>
            <a:r>
              <a:rPr lang="ru-RU" sz="2000" u="sng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Эрвин </a:t>
            </a:r>
            <a:r>
              <a:rPr lang="ru-RU" sz="2000" u="sng" dirty="0" err="1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Вахитович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,  учитель истории </a:t>
            </a:r>
          </a:p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                     МБОУ «</a:t>
            </a:r>
            <a:r>
              <a:rPr lang="ru-RU" sz="2000" dirty="0" err="1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Бардымская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гимназия»</a:t>
            </a:r>
            <a:endParaRPr lang="en-US" sz="2000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                    </a:t>
            </a:r>
            <a:r>
              <a:rPr lang="ru-RU" sz="2000" u="sng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2000" u="sng" dirty="0" err="1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Микова</a:t>
            </a:r>
            <a:r>
              <a:rPr lang="ru-RU" sz="2000" u="sng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Наталья Петровна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, учитель истории </a:t>
            </a:r>
          </a:p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                     МАОУ «Чердынская СОШ </a:t>
            </a:r>
            <a:r>
              <a:rPr lang="ru-RU" sz="2000" dirty="0" err="1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им.А.И.Спирина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»</a:t>
            </a:r>
          </a:p>
          <a:p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b="1" dirty="0">
                <a:solidFill>
                  <a:srgbClr val="4B2203"/>
                </a:solidFill>
              </a:rPr>
              <a:t/>
            </a:r>
            <a:br>
              <a:rPr lang="ru-RU" b="1" dirty="0">
                <a:solidFill>
                  <a:srgbClr val="4B2203"/>
                </a:solidFill>
              </a:rPr>
            </a:br>
            <a:endParaRPr lang="ru-RU" b="1" dirty="0">
              <a:solidFill>
                <a:srgbClr val="4B2203"/>
              </a:solidFill>
            </a:endParaRPr>
          </a:p>
        </p:txBody>
      </p:sp>
      <p:pic>
        <p:nvPicPr>
          <p:cNvPr id="7" name="Рисунок 3" descr="inv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445224"/>
            <a:ext cx="1260475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8293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/>
              </a:rPr>
              <a:t>Свойства исторических источников</a:t>
            </a:r>
            <a:endParaRPr lang="ru-RU" b="1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47800"/>
            <a:ext cx="8538914" cy="4800600"/>
          </a:xfrm>
        </p:spPr>
        <p:txBody>
          <a:bodyPr/>
          <a:lstStyle/>
          <a:p>
            <a:r>
              <a:rPr lang="ru-RU" i="1" smtClean="0"/>
              <a:t>субъективность </a:t>
            </a:r>
            <a:r>
              <a:rPr lang="ru-RU" smtClean="0"/>
              <a:t> - абсолютная зависимость от людей, составляющих и изучающих документы, </a:t>
            </a:r>
            <a:r>
              <a:rPr lang="ru-RU" i="1" smtClean="0"/>
              <a:t>неисчерпаемость</a:t>
            </a:r>
            <a:r>
              <a:rPr lang="ru-RU" smtClean="0"/>
              <a:t> - многообразие информации в содержании документов и «между строк», </a:t>
            </a:r>
            <a:r>
              <a:rPr lang="ru-RU" i="1" smtClean="0"/>
              <a:t>открытость </a:t>
            </a:r>
            <a:r>
              <a:rPr lang="ru-RU" smtClean="0"/>
              <a:t>– возможность постановки самых разных вопросов и непредсказуемость ответов на них, </a:t>
            </a:r>
            <a:r>
              <a:rPr lang="ru-RU" i="1" smtClean="0"/>
              <a:t>сензитивность </a:t>
            </a:r>
            <a:r>
              <a:rPr lang="ru-RU" smtClean="0"/>
              <a:t> - чувствительность к разным способам исследования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9550"/>
            <a:ext cx="9144000" cy="1208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/>
              </a:rPr>
              <a:t>Обще дидактические варианты изучения письменных источников</a:t>
            </a:r>
            <a:endParaRPr lang="ru-RU" b="1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800600"/>
          </a:xfrm>
        </p:spPr>
        <p:txBody>
          <a:bodyPr/>
          <a:lstStyle/>
          <a:p>
            <a:r>
              <a:rPr lang="ru-RU" dirty="0" smtClean="0"/>
              <a:t>1) в связи с </a:t>
            </a:r>
            <a:r>
              <a:rPr lang="ru-RU" i="1" dirty="0" smtClean="0"/>
              <a:t>видовым разнообразием</a:t>
            </a:r>
            <a:r>
              <a:rPr lang="ru-RU" dirty="0" smtClean="0"/>
              <a:t>, </a:t>
            </a:r>
          </a:p>
          <a:p>
            <a:r>
              <a:rPr lang="ru-RU" dirty="0" smtClean="0"/>
              <a:t>2) в связи</a:t>
            </a:r>
            <a:r>
              <a:rPr lang="ru-RU" i="1" dirty="0" smtClean="0"/>
              <a:t> с особенностями</a:t>
            </a:r>
            <a:r>
              <a:rPr lang="ru-RU" dirty="0" smtClean="0"/>
              <a:t> </a:t>
            </a:r>
            <a:r>
              <a:rPr lang="ru-RU" i="1" dirty="0" smtClean="0"/>
              <a:t>структуры его содержания,</a:t>
            </a:r>
            <a:r>
              <a:rPr lang="ru-RU" dirty="0" smtClean="0"/>
              <a:t> </a:t>
            </a:r>
          </a:p>
          <a:p>
            <a:r>
              <a:rPr lang="ru-RU" dirty="0" smtClean="0"/>
              <a:t>3) </a:t>
            </a:r>
            <a:r>
              <a:rPr lang="ru-RU" i="1" dirty="0" err="1" smtClean="0"/>
              <a:t>многосубъектный</a:t>
            </a:r>
            <a:r>
              <a:rPr lang="ru-RU" i="1" dirty="0" smtClean="0"/>
              <a:t> подход</a:t>
            </a:r>
            <a:r>
              <a:rPr lang="ru-RU" dirty="0" smtClean="0"/>
              <a:t> к анализу источника, </a:t>
            </a:r>
          </a:p>
          <a:p>
            <a:r>
              <a:rPr lang="ru-RU" dirty="0" smtClean="0"/>
              <a:t>4)  </a:t>
            </a:r>
            <a:r>
              <a:rPr lang="ru-RU" i="1" dirty="0" smtClean="0"/>
              <a:t>гносеологический или  </a:t>
            </a:r>
            <a:r>
              <a:rPr lang="ru-RU" i="1" dirty="0" err="1" smtClean="0"/>
              <a:t>многоперспективный</a:t>
            </a:r>
            <a:r>
              <a:rPr lang="ru-RU" i="1" dirty="0" smtClean="0"/>
              <a:t> подход,</a:t>
            </a:r>
            <a:r>
              <a:rPr lang="ru-RU" dirty="0" smtClean="0"/>
              <a:t> </a:t>
            </a:r>
          </a:p>
          <a:p>
            <a:r>
              <a:rPr lang="ru-RU" dirty="0" smtClean="0"/>
              <a:t>5) </a:t>
            </a:r>
            <a:r>
              <a:rPr lang="ru-RU" i="1" dirty="0" smtClean="0"/>
              <a:t>сравнительный подход</a:t>
            </a:r>
            <a:r>
              <a:rPr lang="ru-RU" dirty="0" smtClean="0"/>
              <a:t> (сопоставление двух и более документов по одному событию, личности, явлению, проблеме),   6) </a:t>
            </a:r>
            <a:r>
              <a:rPr lang="ru-RU" i="1" dirty="0" smtClean="0"/>
              <a:t>многоуровневый подход</a:t>
            </a:r>
            <a:r>
              <a:rPr lang="ru-RU" dirty="0" smtClean="0"/>
              <a:t> (включает все перечисленные пять уровней).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260648"/>
            <a:ext cx="8610922" cy="72008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ru-RU" sz="2800" b="1" dirty="0" smtClean="0">
                <a:effectLst/>
              </a:rPr>
              <a:t>«Рост» образовательного результата</a:t>
            </a:r>
            <a:endParaRPr lang="ru-RU" sz="3900" dirty="0" smtClean="0">
              <a:effectLst/>
            </a:endParaRPr>
          </a:p>
        </p:txBody>
      </p:sp>
      <p:sp>
        <p:nvSpPr>
          <p:cNvPr id="25603" name="AutoShape 6"/>
          <p:cNvSpPr>
            <a:spLocks noChangeArrowheads="1"/>
          </p:cNvSpPr>
          <p:nvPr/>
        </p:nvSpPr>
        <p:spPr bwMode="auto">
          <a:xfrm>
            <a:off x="4499992" y="5805264"/>
            <a:ext cx="485775" cy="328612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4" name="Text Box 7"/>
          <p:cNvSpPr txBox="1">
            <a:spLocks noChangeArrowheads="1"/>
          </p:cNvSpPr>
          <p:nvPr/>
        </p:nvSpPr>
        <p:spPr bwMode="auto">
          <a:xfrm>
            <a:off x="2535238" y="55372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5605" name="Text Box 9"/>
          <p:cNvSpPr txBox="1">
            <a:spLocks noChangeArrowheads="1"/>
          </p:cNvSpPr>
          <p:nvPr/>
        </p:nvSpPr>
        <p:spPr bwMode="auto">
          <a:xfrm>
            <a:off x="1403648" y="6165304"/>
            <a:ext cx="7469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/>
              <a:t>5 класс – выявление информации из источника</a:t>
            </a:r>
          </a:p>
        </p:txBody>
      </p:sp>
      <p:sp>
        <p:nvSpPr>
          <p:cNvPr id="25606" name="Text Box 10"/>
          <p:cNvSpPr txBox="1">
            <a:spLocks noChangeArrowheads="1"/>
          </p:cNvSpPr>
          <p:nvPr/>
        </p:nvSpPr>
        <p:spPr bwMode="auto">
          <a:xfrm>
            <a:off x="1043608" y="4941168"/>
            <a:ext cx="77057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6 класс – умение «разговорить» исторический источник через постановку вопросов</a:t>
            </a:r>
          </a:p>
        </p:txBody>
      </p:sp>
      <p:sp>
        <p:nvSpPr>
          <p:cNvPr id="25607" name="AutoShape 11"/>
          <p:cNvSpPr>
            <a:spLocks noChangeArrowheads="1"/>
          </p:cNvSpPr>
          <p:nvPr/>
        </p:nvSpPr>
        <p:spPr bwMode="auto">
          <a:xfrm>
            <a:off x="4427984" y="4725144"/>
            <a:ext cx="485775" cy="328612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8" name="Text Box 12"/>
          <p:cNvSpPr txBox="1">
            <a:spLocks noChangeArrowheads="1"/>
          </p:cNvSpPr>
          <p:nvPr/>
        </p:nvSpPr>
        <p:spPr bwMode="auto">
          <a:xfrm>
            <a:off x="1043608" y="3861048"/>
            <a:ext cx="77057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7 класс – критическое чтение исторических источников, через постановку вопросов</a:t>
            </a:r>
          </a:p>
        </p:txBody>
      </p:sp>
      <p:sp>
        <p:nvSpPr>
          <p:cNvPr id="25609" name="AutoShape 14"/>
          <p:cNvSpPr>
            <a:spLocks noChangeArrowheads="1"/>
          </p:cNvSpPr>
          <p:nvPr/>
        </p:nvSpPr>
        <p:spPr bwMode="auto">
          <a:xfrm>
            <a:off x="4427984" y="3501008"/>
            <a:ext cx="485775" cy="328613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0" name="Text Box 15"/>
          <p:cNvSpPr txBox="1">
            <a:spLocks noChangeArrowheads="1"/>
          </p:cNvSpPr>
          <p:nvPr/>
        </p:nvSpPr>
        <p:spPr bwMode="auto">
          <a:xfrm>
            <a:off x="1115616" y="1268760"/>
            <a:ext cx="77057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/>
              <a:t>9 </a:t>
            </a:r>
            <a:r>
              <a:rPr lang="ru-RU" sz="2400" b="1" dirty="0"/>
              <a:t>класс – интерпретация исторических источников </a:t>
            </a: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1043608" y="2564904"/>
            <a:ext cx="77057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/>
              <a:t>8 класс </a:t>
            </a:r>
            <a:r>
              <a:rPr lang="ru-RU" sz="2400" b="1" dirty="0"/>
              <a:t>– </a:t>
            </a:r>
            <a:r>
              <a:rPr lang="ru-RU" sz="2400" b="1" dirty="0" smtClean="0"/>
              <a:t>сопоставительный анализ </a:t>
            </a:r>
            <a:r>
              <a:rPr lang="ru-RU" sz="2400" b="1" dirty="0"/>
              <a:t>исторических источников </a:t>
            </a:r>
          </a:p>
        </p:txBody>
      </p:sp>
      <p:sp>
        <p:nvSpPr>
          <p:cNvPr id="13" name="AutoShape 14"/>
          <p:cNvSpPr>
            <a:spLocks noChangeArrowheads="1"/>
          </p:cNvSpPr>
          <p:nvPr/>
        </p:nvSpPr>
        <p:spPr bwMode="auto">
          <a:xfrm>
            <a:off x="4499992" y="2204864"/>
            <a:ext cx="485775" cy="328613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8293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defRPr/>
            </a:pPr>
            <a:r>
              <a:rPr lang="ru-RU" sz="2800" b="1" dirty="0" smtClean="0">
                <a:solidFill>
                  <a:schemeClr val="tx1"/>
                </a:solidFill>
                <a:effectLst/>
                <a:hlinkClick r:id="rId3" action="ppaction://hlinkfile"/>
              </a:rPr>
              <a:t>Таблица развития умения проводить поиск информации в исторических источниках </a:t>
            </a:r>
            <a:br>
              <a:rPr lang="ru-RU" sz="2800" b="1" dirty="0" smtClean="0">
                <a:solidFill>
                  <a:schemeClr val="tx1"/>
                </a:solidFill>
                <a:effectLst/>
                <a:hlinkClick r:id="rId3" action="ppaction://hlinkfile"/>
              </a:rPr>
            </a:br>
            <a:r>
              <a:rPr lang="ru-RU" sz="2800" b="1" dirty="0" smtClean="0">
                <a:solidFill>
                  <a:schemeClr val="tx1"/>
                </a:solidFill>
                <a:effectLst/>
                <a:hlinkClick r:id="rId3" action="ppaction://hlinkfile"/>
              </a:rPr>
              <a:t>с 5 по 9 класс</a:t>
            </a:r>
            <a:endParaRPr lang="ru-RU" sz="2800" dirty="0" smtClean="0">
              <a:solidFill>
                <a:schemeClr val="tx1"/>
              </a:solidFill>
              <a:effectLst/>
              <a:hlinkClick r:id="rId3" action="ppaction://hlinkfile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2276872"/>
            <a:ext cx="9144000" cy="4581128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Рекомендации:</a:t>
            </a:r>
          </a:p>
          <a:p>
            <a:pPr lvl="0"/>
            <a:r>
              <a:rPr lang="ru-RU" sz="2800" dirty="0" smtClean="0"/>
              <a:t>Работу с документами нужно проводить не эпизодически, а по возможности на каждом уроке.</a:t>
            </a:r>
          </a:p>
          <a:p>
            <a:r>
              <a:rPr lang="ru-RU" sz="2800" dirty="0" smtClean="0"/>
              <a:t> Вопросы и задания к документам должны быть разной степени сложности, с учетом возрастных особенностей детей. </a:t>
            </a:r>
          </a:p>
          <a:p>
            <a:r>
              <a:rPr lang="ru-RU" sz="2800" dirty="0" smtClean="0"/>
              <a:t>Начиная с 5 класса при работе с письменными историческими источниками учащиеся используют памятки и алгоритмы.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1700808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hlinkClick r:id="rId4" action="ppaction://hlinkfile"/>
              </a:rPr>
              <a:t>Анализ видов источников в учебниках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466906" cy="1143000"/>
          </a:xfrm>
        </p:spPr>
        <p:txBody>
          <a:bodyPr/>
          <a:lstStyle/>
          <a:p>
            <a:pPr algn="ctr"/>
            <a:r>
              <a:rPr lang="ru-RU" b="1" dirty="0" smtClean="0">
                <a:effectLst/>
              </a:rPr>
              <a:t>Процедура оценивания</a:t>
            </a:r>
            <a:endParaRPr lang="ru-RU" b="1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47800"/>
            <a:ext cx="8682930" cy="4800600"/>
          </a:xfrm>
        </p:spPr>
        <p:txBody>
          <a:bodyPr/>
          <a:lstStyle/>
          <a:p>
            <a:r>
              <a:rPr lang="ru-RU" dirty="0" smtClean="0">
                <a:hlinkClick r:id="rId3" action="ppaction://hlinkfile"/>
              </a:rPr>
              <a:t>Диагностическое контрольное мероприятие в 5 классе</a:t>
            </a:r>
            <a:endParaRPr lang="ru-RU" dirty="0" smtClean="0"/>
          </a:p>
          <a:p>
            <a:r>
              <a:rPr lang="ru-RU" dirty="0" smtClean="0">
                <a:hlinkClick r:id="rId4" action="ppaction://hlinkfile"/>
              </a:rPr>
              <a:t>Дополнительные источники по истории Древнего мира.</a:t>
            </a:r>
            <a:endParaRPr lang="ru-RU" dirty="0" smtClean="0"/>
          </a:p>
          <a:p>
            <a:r>
              <a:rPr lang="ru-RU" dirty="0" smtClean="0">
                <a:hlinkClick r:id="rId5" action="ppaction://hlinkfile"/>
              </a:rPr>
              <a:t>Контрольные мероприятия в 6 классе </a:t>
            </a:r>
          </a:p>
          <a:p>
            <a:r>
              <a:rPr lang="ru-RU" dirty="0" smtClean="0">
                <a:hlinkClick r:id="rId6" action="ppaction://hlinkfile"/>
              </a:rPr>
              <a:t>Контрольные мероприятия в 7 классе</a:t>
            </a:r>
            <a:endParaRPr lang="ru-RU" dirty="0" smtClean="0"/>
          </a:p>
          <a:p>
            <a:r>
              <a:rPr lang="ru-RU" dirty="0" smtClean="0"/>
              <a:t>Модуль в календарно-тематическом планировании: </a:t>
            </a:r>
            <a:r>
              <a:rPr lang="ru-RU" dirty="0" smtClean="0">
                <a:hlinkClick r:id="rId7" action="ppaction://hlinkfile"/>
              </a:rPr>
              <a:t>5 класс</a:t>
            </a:r>
            <a:r>
              <a:rPr lang="ru-RU" dirty="0" smtClean="0"/>
              <a:t>, </a:t>
            </a:r>
            <a:r>
              <a:rPr lang="ru-RU" dirty="0" smtClean="0">
                <a:hlinkClick r:id="rId8" action="ppaction://hlinkfile"/>
              </a:rPr>
              <a:t>6 класс</a:t>
            </a:r>
            <a:r>
              <a:rPr lang="ru-RU" dirty="0" smtClean="0"/>
              <a:t>, </a:t>
            </a:r>
            <a:r>
              <a:rPr lang="ru-RU" dirty="0" smtClean="0">
                <a:hlinkClick r:id="rId9" action="ppaction://hlinkfile"/>
              </a:rPr>
              <a:t>7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576" y="0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b="1" dirty="0" smtClean="0">
                <a:effectLst/>
              </a:rPr>
              <a:t>Вывод</a:t>
            </a:r>
          </a:p>
        </p:txBody>
      </p:sp>
      <p:sp>
        <p:nvSpPr>
          <p:cNvPr id="52226" name="Содержимое 2"/>
          <p:cNvSpPr>
            <a:spLocks noGrp="1"/>
          </p:cNvSpPr>
          <p:nvPr>
            <p:ph idx="4294967295"/>
          </p:nvPr>
        </p:nvSpPr>
        <p:spPr>
          <a:xfrm>
            <a:off x="251520" y="980728"/>
            <a:ext cx="8892480" cy="508828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dirty="0" smtClean="0"/>
              <a:t>   </a:t>
            </a:r>
            <a:r>
              <a:rPr lang="ru-RU" sz="2800" b="1" dirty="0" smtClean="0"/>
              <a:t>Принципы формирования умения работать с письменными историческими источниками: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dirty="0" smtClean="0"/>
              <a:t> - систематичность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dirty="0" smtClean="0"/>
              <a:t> - усложнение (от репродуктивного к творческому уровню)</a:t>
            </a:r>
          </a:p>
          <a:p>
            <a:pPr eaLnBrk="1" hangingPunct="1">
              <a:buFontTx/>
              <a:buChar char="-"/>
            </a:pPr>
            <a:r>
              <a:rPr lang="ru-RU" sz="2800" dirty="0" err="1" smtClean="0"/>
              <a:t>диагностичность</a:t>
            </a:r>
            <a:r>
              <a:rPr lang="ru-RU" sz="2800" dirty="0" smtClean="0"/>
              <a:t>  </a:t>
            </a:r>
          </a:p>
          <a:p>
            <a:pPr eaLnBrk="1" hangingPunct="1">
              <a:buNone/>
            </a:pPr>
            <a:r>
              <a:rPr lang="ru-RU" sz="2800" b="1" dirty="0" smtClean="0"/>
              <a:t>   Проведение контрольных мероприятий в описанной форме выполняет не только функцию контроля и оценки уровня </a:t>
            </a:r>
            <a:r>
              <a:rPr lang="ru-RU" sz="2800" b="1" dirty="0" err="1" smtClean="0"/>
              <a:t>сформированности</a:t>
            </a:r>
            <a:r>
              <a:rPr lang="ru-RU" sz="2800" b="1" dirty="0" smtClean="0"/>
              <a:t> предметного умения, но также является собственно средством и приемом  его формирования.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Планы на 2017 год </a:t>
            </a:r>
          </a:p>
        </p:txBody>
      </p:sp>
      <p:sp>
        <p:nvSpPr>
          <p:cNvPr id="52226" name="Содержимое 2"/>
          <p:cNvSpPr>
            <a:spLocks noGrp="1"/>
          </p:cNvSpPr>
          <p:nvPr>
            <p:ph idx="4294967295"/>
          </p:nvPr>
        </p:nvSpPr>
        <p:spPr>
          <a:xfrm>
            <a:off x="323528" y="1268413"/>
            <a:ext cx="8496944" cy="480060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продолжать разработку модулей и элементов модулей оценивания данного предметного результата в 8-9 классах, совершенствовать методические приемы по формированию умений  искать, анализировать,  сопоставлять и оценивать содержащуюся в письменных исторических источниках информацию о событиях и явлениях прошлого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Содержимое 2"/>
          <p:cNvSpPr>
            <a:spLocks noGrp="1"/>
          </p:cNvSpPr>
          <p:nvPr>
            <p:ph idx="1"/>
          </p:nvPr>
        </p:nvSpPr>
        <p:spPr>
          <a:xfrm>
            <a:off x="1403350" y="1484313"/>
            <a:ext cx="7497763" cy="504031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b="1" dirty="0" smtClean="0">
                <a:solidFill>
                  <a:schemeClr val="tx2"/>
                </a:solidFill>
                <a:latin typeface="Arial" charset="0"/>
              </a:rPr>
              <a:t>Благодарю за внимание!</a:t>
            </a:r>
          </a:p>
        </p:txBody>
      </p:sp>
      <p:pic>
        <p:nvPicPr>
          <p:cNvPr id="54275" name="Рисунок 3" descr="inv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188" y="5445125"/>
            <a:ext cx="1260475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66144" cy="1224136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ru-RU" b="1" dirty="0" smtClean="0">
                <a:effectLst/>
              </a:rPr>
              <a:t>ФГОС ООО и ООП ООО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sz="half" idx="1"/>
          </p:nvPr>
        </p:nvSpPr>
        <p:spPr>
          <a:xfrm>
            <a:off x="4644008" y="1124744"/>
            <a:ext cx="4499992" cy="5167496"/>
          </a:xfrm>
        </p:spPr>
        <p:txBody>
          <a:bodyPr/>
          <a:lstStyle/>
          <a:p>
            <a:pPr eaLnBrk="1" hangingPunct="1">
              <a:buNone/>
            </a:pPr>
            <a:r>
              <a:rPr lang="ru-RU" sz="2400" b="1" i="1" dirty="0" smtClean="0"/>
              <a:t>Один из предметных результатов:</a:t>
            </a:r>
          </a:p>
          <a:p>
            <a:pPr eaLnBrk="1" hangingPunct="1">
              <a:buNone/>
            </a:pPr>
            <a:r>
              <a:rPr lang="ru-RU" sz="2400" dirty="0" smtClean="0"/>
              <a:t> </a:t>
            </a:r>
            <a:r>
              <a:rPr lang="ru-RU" sz="2400" b="1" dirty="0" smtClean="0"/>
              <a:t>«умение искать, анализировать, сопоставлять и оценивать содержащуюся в различных источниках информацию о событиях и явлениях прошлого и настоящего, способностей определять  и аргументировать  своё  отношение к ней»</a:t>
            </a:r>
            <a:endParaRPr lang="ru-RU" sz="2400" b="1" dirty="0" smtClean="0">
              <a:latin typeface="Arial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0" y="1052736"/>
            <a:ext cx="4644008" cy="5527536"/>
          </a:xfrm>
        </p:spPr>
        <p:txBody>
          <a:bodyPr/>
          <a:lstStyle/>
          <a:p>
            <a:pPr>
              <a:buNone/>
            </a:pPr>
            <a:r>
              <a:rPr lang="ru-RU" sz="2400" b="1" i="1" dirty="0" smtClean="0"/>
              <a:t>Задача изучения истории:</a:t>
            </a:r>
          </a:p>
          <a:p>
            <a:r>
              <a:rPr lang="ru-RU" sz="2400" b="1" dirty="0" smtClean="0"/>
              <a:t>«развитие способностей учащихся анализировать содержащуюся в различных источниках  информацию  о  событиях  и  явлениях  прошлого  и  настоящего, рассматривать  события  в  соответствии  с  принципом  историзма,  в  их  динамике, взаимосвязи и взаимообусловленности»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274638"/>
            <a:ext cx="8394898" cy="1143000"/>
          </a:xfrm>
        </p:spPr>
        <p:txBody>
          <a:bodyPr/>
          <a:lstStyle/>
          <a:p>
            <a:pPr algn="ctr"/>
            <a:r>
              <a:rPr lang="ru-RU" b="1" dirty="0" smtClean="0">
                <a:effectLst/>
              </a:rPr>
              <a:t>Актуальность</a:t>
            </a:r>
            <a:endParaRPr lang="ru-RU" b="1" dirty="0">
              <a:effectLst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447800"/>
            <a:ext cx="8934450" cy="4800600"/>
          </a:xfrm>
        </p:spPr>
        <p:txBody>
          <a:bodyPr/>
          <a:lstStyle/>
          <a:p>
            <a:r>
              <a:rPr lang="ru-RU" dirty="0" smtClean="0"/>
              <a:t>Изучение истории не мыслимо без извлечения и анализа информации из письменных исторических источников</a:t>
            </a:r>
          </a:p>
          <a:p>
            <a:r>
              <a:rPr lang="ru-RU" dirty="0" smtClean="0"/>
              <a:t>Умения проверяются проверяется при сдаче ОГЭ и ЕГЭ по истории в 9 и 11 классах</a:t>
            </a:r>
          </a:p>
          <a:p>
            <a:r>
              <a:rPr lang="ru-RU" dirty="0" smtClean="0"/>
              <a:t>Способствует развитию познавательного интереса школьников к предмету, эмоционально обогащает урок истории, является мотивирующим фактором (особенно в 5-6 классах)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538914" cy="1143000"/>
          </a:xfrm>
        </p:spPr>
        <p:txBody>
          <a:bodyPr/>
          <a:lstStyle/>
          <a:p>
            <a:r>
              <a:rPr lang="ru-RU" b="1" dirty="0" smtClean="0">
                <a:effectLst/>
              </a:rPr>
              <a:t>Цель работы </a:t>
            </a:r>
            <a:endParaRPr lang="ru-RU" b="1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47800"/>
            <a:ext cx="8466906" cy="4800600"/>
          </a:xfrm>
        </p:spPr>
        <p:txBody>
          <a:bodyPr/>
          <a:lstStyle/>
          <a:p>
            <a:r>
              <a:rPr lang="ru-RU" dirty="0" smtClean="0"/>
              <a:t>разработка и апробация методических приемов, диагностических мероприятий, модулей рабочих программ, способствующих развитию у учащихся основной школы умений искать, анализировать, сопоставлять и оценивать содержащуюся в письменных исторических источниках информацию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99592" y="260648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ru-RU" b="1" dirty="0" smtClean="0">
                <a:effectLst/>
              </a:rPr>
              <a:t>2014 – 2016 гг.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4294967295"/>
          </p:nvPr>
        </p:nvSpPr>
        <p:spPr>
          <a:xfrm>
            <a:off x="755650" y="1268412"/>
            <a:ext cx="8208963" cy="525693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«Умение выстраивать в логической последовательности действия исторических персонажей внутри события, опираясь на текст источника» - 5 класс</a:t>
            </a:r>
          </a:p>
          <a:p>
            <a:pPr algn="ctr">
              <a:buNone/>
            </a:pPr>
            <a:r>
              <a:rPr lang="ru-RU" dirty="0" smtClean="0"/>
              <a:t>«Умение проводить поиск информации в исторических текстах, материальных памятниках Средневековья» – 6 класс</a:t>
            </a:r>
          </a:p>
          <a:p>
            <a:pPr algn="ctr">
              <a:buNone/>
            </a:pPr>
            <a:r>
              <a:rPr lang="ru-RU" dirty="0" smtClean="0"/>
              <a:t>«Умение анализировать информацию из письменных исторических источников» – </a:t>
            </a:r>
          </a:p>
          <a:p>
            <a:pPr algn="ctr">
              <a:buNone/>
            </a:pPr>
            <a:r>
              <a:rPr lang="ru-RU" dirty="0" smtClean="0"/>
              <a:t>7 класс</a:t>
            </a:r>
          </a:p>
          <a:p>
            <a:pPr algn="ctr" eaLnBrk="1" hangingPunct="1">
              <a:buNone/>
            </a:pPr>
            <a:endParaRPr lang="ru-RU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115616" y="342900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43608" y="274638"/>
            <a:ext cx="7890842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3900" b="1" dirty="0" smtClean="0">
                <a:effectLst/>
              </a:rPr>
              <a:t>Исторические источники и их классификации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4294967295"/>
          </p:nvPr>
        </p:nvSpPr>
        <p:spPr>
          <a:xfrm>
            <a:off x="971550" y="1341438"/>
            <a:ext cx="7600950" cy="20161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dirty="0" smtClean="0"/>
              <a:t>   </a:t>
            </a:r>
            <a:r>
              <a:rPr lang="ru-RU" sz="2800" dirty="0" smtClean="0"/>
              <a:t>Письменные исторические источники – это совокупность произведений, дошедших до нас в виде предметов материальной культуры, памятников письменности.</a:t>
            </a:r>
          </a:p>
          <a:p>
            <a:pPr eaLnBrk="1" hangingPunct="1">
              <a:buFont typeface="Wingdings 2" pitchFamily="18" charset="2"/>
              <a:buNone/>
            </a:pPr>
            <a:endParaRPr lang="ru-RU" sz="2800" dirty="0" smtClean="0"/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19460" name="AutoShape 8"/>
          <p:cNvSpPr>
            <a:spLocks noChangeArrowheads="1"/>
          </p:cNvSpPr>
          <p:nvPr/>
        </p:nvSpPr>
        <p:spPr bwMode="auto">
          <a:xfrm>
            <a:off x="2555875" y="3429000"/>
            <a:ext cx="647700" cy="57626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1" name="AutoShape 9"/>
          <p:cNvSpPr>
            <a:spLocks noChangeArrowheads="1"/>
          </p:cNvSpPr>
          <p:nvPr/>
        </p:nvSpPr>
        <p:spPr bwMode="auto">
          <a:xfrm>
            <a:off x="6443663" y="3429000"/>
            <a:ext cx="647700" cy="57626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2" name="Text Box 10"/>
          <p:cNvSpPr txBox="1">
            <a:spLocks noChangeArrowheads="1"/>
          </p:cNvSpPr>
          <p:nvPr/>
        </p:nvSpPr>
        <p:spPr bwMode="auto">
          <a:xfrm>
            <a:off x="1403350" y="4076700"/>
            <a:ext cx="31162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актовые (постановления, законы, договоры) </a:t>
            </a:r>
          </a:p>
        </p:txBody>
      </p:sp>
      <p:sp>
        <p:nvSpPr>
          <p:cNvPr id="19463" name="Text Box 11"/>
          <p:cNvSpPr txBox="1">
            <a:spLocks noChangeArrowheads="1"/>
          </p:cNvSpPr>
          <p:nvPr/>
        </p:nvSpPr>
        <p:spPr bwMode="auto">
          <a:xfrm>
            <a:off x="5651500" y="4076700"/>
            <a:ext cx="259238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описательные (летописи, дневники, письма и др.)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1520" y="274638"/>
            <a:ext cx="8682930" cy="2722314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ru-RU" sz="2800" b="1" dirty="0" smtClean="0">
                <a:effectLst/>
                <a:hlinkClick r:id="rId3" action="ppaction://hlinkfile"/>
              </a:rPr>
              <a:t>Таблица «Виды документов и типология вопросов и заданий к ним»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Е.Е.Вяземского, О.Ю.Стреловой. (Методические рекомендации учителю истории. Основы профессионального мастерства. – М., 2000. – С.107 – 110.)</a:t>
            </a:r>
            <a:endParaRPr lang="ru-RU" sz="2800" dirty="0"/>
          </a:p>
        </p:txBody>
      </p:sp>
      <p:sp>
        <p:nvSpPr>
          <p:cNvPr id="25604" name="Text Box 7"/>
          <p:cNvSpPr txBox="1">
            <a:spLocks noChangeArrowheads="1"/>
          </p:cNvSpPr>
          <p:nvPr/>
        </p:nvSpPr>
        <p:spPr bwMode="auto">
          <a:xfrm>
            <a:off x="2535238" y="55372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99592" y="0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b="1" dirty="0" smtClean="0">
                <a:effectLst/>
              </a:rPr>
              <a:t>Отбор источников: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4294967295"/>
          </p:nvPr>
        </p:nvSpPr>
        <p:spPr>
          <a:xfrm>
            <a:off x="755650" y="1268413"/>
            <a:ext cx="8208963" cy="4800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</a:t>
            </a:r>
            <a:r>
              <a:rPr lang="ru-RU" sz="2800" dirty="0" smtClean="0"/>
              <a:t>- органически связанны с программным материалом по истории</a:t>
            </a:r>
          </a:p>
          <a:p>
            <a:pPr eaLnBrk="1" hangingPunct="1">
              <a:buFontTx/>
              <a:buChar char="-"/>
            </a:pPr>
            <a:r>
              <a:rPr lang="ru-RU" sz="2800" dirty="0" smtClean="0"/>
              <a:t>доступными по содержанию и объему, адаптированными для учащихся по классам</a:t>
            </a:r>
          </a:p>
          <a:p>
            <a:pPr eaLnBrk="1" hangingPunct="1">
              <a:buFontTx/>
              <a:buChar char="-"/>
            </a:pPr>
            <a:r>
              <a:rPr lang="ru-RU" sz="2800" dirty="0" smtClean="0"/>
              <a:t>образными и эмоциональными </a:t>
            </a:r>
          </a:p>
          <a:p>
            <a:pPr eaLnBrk="1" hangingPunct="1">
              <a:buFontTx/>
              <a:buChar char="-"/>
            </a:pPr>
            <a:r>
              <a:rPr lang="ru-RU" sz="2800" dirty="0" smtClean="0"/>
              <a:t>освещать разные аспекты исторических событий, явлений  </a:t>
            </a:r>
          </a:p>
          <a:p>
            <a:pPr eaLnBrk="1" hangingPunct="1">
              <a:buFontTx/>
              <a:buChar char="-"/>
            </a:pPr>
            <a:r>
              <a:rPr lang="ru-RU" sz="2800" dirty="0" smtClean="0"/>
              <a:t>отражать разные взгляды, позиции, поведенческие установки, вызывать у учащихся эмоционально-ценностные</a:t>
            </a:r>
            <a:r>
              <a:rPr lang="ru-RU" dirty="0" smtClean="0"/>
              <a:t> </a:t>
            </a:r>
            <a:r>
              <a:rPr lang="ru-RU" sz="2800" dirty="0" smtClean="0"/>
              <a:t>отношения, свое понимание события, личности в истории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43608" y="332656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b="1" dirty="0" smtClean="0">
                <a:effectLst/>
              </a:rPr>
              <a:t>Приемы работы: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idx="4294967295"/>
          </p:nvPr>
        </p:nvSpPr>
        <p:spPr>
          <a:xfrm>
            <a:off x="971550" y="1268413"/>
            <a:ext cx="7600950" cy="4800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</a:t>
            </a:r>
            <a:r>
              <a:rPr lang="ru-RU" sz="2400" dirty="0" smtClean="0"/>
              <a:t>- включение исторического источника или фрагмента в собственное изложение материала на уроке;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dirty="0" smtClean="0"/>
              <a:t>   - организация работы с фрагментом исторического источника в рамках изучения параграфа учебника по предложенному алгоритму и его разбор в классе;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dirty="0" smtClean="0"/>
              <a:t>   - организация самостоятельной работы с одним или несколькими фрагментами как одного, так и нескольких источников;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dirty="0" smtClean="0"/>
              <a:t>   - задания на самостоятельный поиск и включение информации одного или нескольких исторических источников в рассказ или описание школьника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1099</TotalTime>
  <Words>863</Words>
  <Application>Microsoft Office PowerPoint</Application>
  <PresentationFormat>Экран (4:3)</PresentationFormat>
  <Paragraphs>95</Paragraphs>
  <Slides>17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    ГБУ ДПО «Институт развития образования Пермского края»    </vt:lpstr>
      <vt:lpstr>ФГОС ООО и ООП ООО</vt:lpstr>
      <vt:lpstr>Актуальность</vt:lpstr>
      <vt:lpstr>Цель работы </vt:lpstr>
      <vt:lpstr>2014 – 2016 гг.</vt:lpstr>
      <vt:lpstr>Исторические источники и их классификации</vt:lpstr>
      <vt:lpstr>Таблица «Виды документов и типология вопросов и заданий к ним»  Е.Е.Вяземского, О.Ю.Стреловой. (Методические рекомендации учителю истории. Основы профессионального мастерства. – М., 2000. – С.107 – 110.)</vt:lpstr>
      <vt:lpstr>Отбор источников:</vt:lpstr>
      <vt:lpstr>Приемы работы:</vt:lpstr>
      <vt:lpstr>Свойства исторических источников</vt:lpstr>
      <vt:lpstr>Обще дидактические варианты изучения письменных источников</vt:lpstr>
      <vt:lpstr>«Рост» образовательного результата</vt:lpstr>
      <vt:lpstr>Таблица развития умения проводить поиск информации в исторических источниках  с 5 по 9 класс</vt:lpstr>
      <vt:lpstr>Процедура оценивания</vt:lpstr>
      <vt:lpstr>Вывод</vt:lpstr>
      <vt:lpstr>Планы на 2017 год </vt:lpstr>
      <vt:lpstr>Слайд 17</vt:lpstr>
    </vt:vector>
  </TitlesOfParts>
  <Company>ПрЭСТО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Двухуровневая модель мониторинга метапредметных результатов</dc:title>
  <dc:creator>Виктор</dc:creator>
  <cp:lastModifiedBy>Admin</cp:lastModifiedBy>
  <cp:revision>113</cp:revision>
  <dcterms:created xsi:type="dcterms:W3CDTF">2013-08-23T01:51:10Z</dcterms:created>
  <dcterms:modified xsi:type="dcterms:W3CDTF">2016-11-30T04:37:25Z</dcterms:modified>
</cp:coreProperties>
</file>